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3"/>
  </p:notesMasterIdLst>
  <p:sldIdLst>
    <p:sldId id="382" r:id="rId3"/>
    <p:sldId id="340" r:id="rId4"/>
    <p:sldId id="326" r:id="rId5"/>
    <p:sldId id="454" r:id="rId6"/>
    <p:sldId id="349" r:id="rId7"/>
    <p:sldId id="455" r:id="rId8"/>
    <p:sldId id="456" r:id="rId9"/>
    <p:sldId id="457" r:id="rId10"/>
    <p:sldId id="458" r:id="rId11"/>
    <p:sldId id="438" r:id="rId12"/>
    <p:sldId id="355" r:id="rId13"/>
    <p:sldId id="418" r:id="rId14"/>
    <p:sldId id="461" r:id="rId15"/>
    <p:sldId id="465" r:id="rId16"/>
    <p:sldId id="474" r:id="rId17"/>
    <p:sldId id="470" r:id="rId18"/>
    <p:sldId id="475" r:id="rId19"/>
    <p:sldId id="476" r:id="rId20"/>
    <p:sldId id="468" r:id="rId21"/>
    <p:sldId id="425" r:id="rId22"/>
    <p:sldId id="477" r:id="rId23"/>
    <p:sldId id="478" r:id="rId24"/>
    <p:sldId id="479" r:id="rId25"/>
    <p:sldId id="480" r:id="rId26"/>
    <p:sldId id="481" r:id="rId27"/>
    <p:sldId id="482" r:id="rId28"/>
    <p:sldId id="483" r:id="rId29"/>
    <p:sldId id="484" r:id="rId30"/>
    <p:sldId id="485" r:id="rId31"/>
    <p:sldId id="486" r:id="rId3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6" autoAdjust="0"/>
  </p:normalViewPr>
  <p:slideViewPr>
    <p:cSldViewPr>
      <p:cViewPr>
        <p:scale>
          <a:sx n="120" d="100"/>
          <a:sy n="120" d="100"/>
        </p:scale>
        <p:origin x="-688" y="2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2C2C2E"/>
                </a:solidFill>
              </a:rPr>
              <a:t>bias (although the decisions you made on its constraints, and the data going into it introduce bias!)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2C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42444"/>
            <a:ext cx="9363075" cy="615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571" tIns="46785" rIns="93571" bIns="46785"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03132" y="944938"/>
            <a:ext cx="4338295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  <a:latin typeface="Helvetica"/>
                <a:cs typeface="Helvetica"/>
              </a:defRPr>
            </a:lvl1pPr>
            <a:lvl2pPr>
              <a:defRPr sz="2500">
                <a:latin typeface="Helvetica"/>
                <a:cs typeface="Helvetica"/>
              </a:defRPr>
            </a:lvl2pPr>
            <a:lvl3pPr>
              <a:defRPr sz="2500">
                <a:latin typeface="Helvetica"/>
                <a:cs typeface="Helvetica"/>
              </a:defRPr>
            </a:lvl3pPr>
            <a:lvl4pPr>
              <a:defRPr sz="2500">
                <a:latin typeface="Helvetica"/>
                <a:cs typeface="Helvetica"/>
              </a:defRPr>
            </a:lvl4pPr>
            <a:lvl5pPr>
              <a:defRPr sz="250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09635" y="1351981"/>
            <a:ext cx="8059397" cy="3437043"/>
          </a:xfrm>
          <a:prstGeom prst="rect">
            <a:avLst/>
          </a:prstGeom>
        </p:spPr>
        <p:txBody>
          <a:bodyPr vert="horz" lIns="0" tIns="0" rIns="0" bIns="0"/>
          <a:lstStyle>
            <a:lvl1pPr marL="350890" indent="-350890">
              <a:spcBef>
                <a:spcPts val="512"/>
              </a:spcBef>
              <a:buFont typeface="Courier New"/>
              <a:buChar char="o"/>
              <a:defRPr sz="1200" b="0" i="0">
                <a:latin typeface="Helvetica"/>
                <a:cs typeface="Helvetica"/>
              </a:defRPr>
            </a:lvl1pPr>
            <a:lvl2pPr marL="760261" indent="-292408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2pPr>
            <a:lvl3pPr marL="1169632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3pPr>
            <a:lvl4pPr marL="1637485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4pPr>
            <a:lvl5pPr marL="2105337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602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  <p:sldLayoutId id="2147484117" r:id="rId15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5000" dirty="0" smtClean="0"/>
              <a:t>machine learning / KNN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20193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29337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337" y="3086100"/>
            <a:ext cx="858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383846" y="3771900"/>
            <a:ext cx="2968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(representation)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171309" y="2019300"/>
            <a:ext cx="290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(generalization)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537" y="1257300"/>
            <a:ext cx="84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992" y="1918037"/>
            <a:ext cx="2668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(regression,</a:t>
            </a:r>
          </a:p>
          <a:p>
            <a:r>
              <a:rPr lang="en-US" sz="3000" i="1" dirty="0" smtClean="0">
                <a:latin typeface="PFDinTextCompPro-Italic"/>
                <a:cs typeface="PFDinTextCompPro-Italic"/>
              </a:rPr>
              <a:t> classification)</a:t>
            </a:r>
            <a:endParaRPr lang="en-US" sz="3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987889" y="3771900"/>
            <a:ext cx="2155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(clustering)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752013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smtClean="0"/>
              <a:t>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03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In </a:t>
            </a:r>
            <a:r>
              <a:rPr lang="en-US" sz="1600" b="1" dirty="0">
                <a:latin typeface="Helvetica"/>
                <a:cs typeface="Helvetica"/>
              </a:rPr>
              <a:t>supervised learning, you have a concrete prediction goal in mind.  </a:t>
            </a: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Helvetica"/>
              <a:cs typeface="Helvetica"/>
            </a:endParaRP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Example: Is this e-mail spam or not spam? What temperature will it be tomorrow? </a:t>
            </a: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This ‘goal’ variable </a:t>
            </a:r>
            <a:r>
              <a:rPr lang="en-US" sz="1600" b="1" dirty="0" smtClean="0">
                <a:latin typeface="Helvetica"/>
                <a:cs typeface="Helvetica"/>
              </a:rPr>
              <a:t>has many names, but in essence, it is your ‘y’ variable.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‘response </a:t>
            </a:r>
            <a:r>
              <a:rPr lang="en-US" sz="1600" dirty="0">
                <a:latin typeface="Helvetica"/>
                <a:cs typeface="Helvetica"/>
              </a:rPr>
              <a:t>variable’ , ‘dependent variable</a:t>
            </a:r>
            <a:r>
              <a:rPr lang="en-US" sz="1600" dirty="0" smtClean="0">
                <a:latin typeface="Helvetica"/>
                <a:cs typeface="Helvetica"/>
              </a:rPr>
              <a:t>’, ‘</a:t>
            </a:r>
            <a:r>
              <a:rPr lang="en-US" sz="1600" dirty="0">
                <a:latin typeface="Helvetica"/>
                <a:cs typeface="Helvetica"/>
              </a:rPr>
              <a:t>left-hand-side variable’</a:t>
            </a:r>
            <a:r>
              <a:rPr lang="en-US" sz="1600" dirty="0" smtClean="0">
                <a:latin typeface="Helvetica"/>
                <a:cs typeface="Helvetica"/>
              </a:rPr>
              <a:t>, </a:t>
            </a:r>
            <a:r>
              <a:rPr lang="en-US" sz="1600" dirty="0">
                <a:latin typeface="Helvetica"/>
                <a:cs typeface="Helvetica"/>
              </a:rPr>
              <a:t>‘outcome’, ‘label</a:t>
            </a:r>
            <a:r>
              <a:rPr lang="en-US" sz="1600" dirty="0" smtClean="0">
                <a:latin typeface="Helvetica"/>
                <a:cs typeface="Helvetica"/>
              </a:rPr>
              <a:t>’, and ‘target’ are other names for it.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 smtClean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continuous: </a:t>
            </a:r>
            <a:r>
              <a:rPr lang="en-US" sz="1600" b="1" dirty="0" smtClean="0">
                <a:latin typeface="Helvetica"/>
                <a:cs typeface="Helvetica"/>
              </a:rPr>
              <a:t>use regression.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b="1" dirty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categorical: </a:t>
            </a:r>
            <a:r>
              <a:rPr lang="en-US" sz="1600" b="1" dirty="0" smtClean="0">
                <a:latin typeface="Helvetica"/>
                <a:cs typeface="Helvetica"/>
              </a:rPr>
              <a:t>use classification.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The data that you use to predict your ‘goal’ variable are your ‘features’.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‘explanatory variables</a:t>
            </a:r>
            <a:r>
              <a:rPr lang="en-US" sz="1600" dirty="0" smtClean="0">
                <a:latin typeface="Helvetica"/>
                <a:cs typeface="Helvetica"/>
              </a:rPr>
              <a:t>’, ‘independent variables’, ‘right-hand-side variables’, ‘predictors’, ‘inputs’, ‘</a:t>
            </a:r>
            <a:r>
              <a:rPr lang="en-US" sz="1600" dirty="0" err="1" smtClean="0">
                <a:latin typeface="Helvetica"/>
                <a:cs typeface="Helvetica"/>
              </a:rPr>
              <a:t>regressors</a:t>
            </a:r>
            <a:r>
              <a:rPr lang="en-US" sz="1600" dirty="0" smtClean="0">
                <a:latin typeface="Helvetica"/>
                <a:cs typeface="Helvetica"/>
              </a:rPr>
              <a:t>’, ‘covariates’, and ‘attributes’ are other names for it. </a:t>
            </a: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Your data </a:t>
            </a:r>
            <a:r>
              <a:rPr lang="en-US" sz="1600" dirty="0">
                <a:latin typeface="Helvetica"/>
                <a:cs typeface="Helvetica"/>
              </a:rPr>
              <a:t>is composed of </a:t>
            </a:r>
            <a:r>
              <a:rPr lang="en-US" sz="1600" dirty="0" smtClean="0">
                <a:latin typeface="Helvetica"/>
                <a:cs typeface="Helvetica"/>
              </a:rPr>
              <a:t>‘observations’, ‘samples’, ‘examples’, ‘instances’, or ‘records’.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4671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1811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Supervised learning example: </a:t>
            </a:r>
            <a:br>
              <a:rPr lang="en-US" sz="7500" dirty="0" smtClean="0"/>
            </a:br>
            <a:r>
              <a:rPr lang="en-US" sz="7500" dirty="0" smtClean="0"/>
              <a:t>Classification with</a:t>
            </a:r>
            <a:br>
              <a:rPr lang="en-US" sz="7500" dirty="0" smtClean="0"/>
            </a:br>
            <a:r>
              <a:rPr lang="en-US" sz="7500" dirty="0" smtClean="0"/>
              <a:t>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12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Classification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183" y="1057513"/>
            <a:ext cx="7852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a classification algorithm 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Data in, predicted labels out.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390140"/>
            <a:ext cx="6014720" cy="1534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794" y="4686300"/>
            <a:ext cx="3018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</a:t>
            </a:r>
            <a:r>
              <a:rPr lang="en-US" sz="800" dirty="0">
                <a:latin typeface="+mn-lt"/>
              </a:rPr>
              <a:t>://www-</a:t>
            </a:r>
            <a:r>
              <a:rPr lang="en-US" sz="800" dirty="0" err="1">
                <a:latin typeface="+mn-lt"/>
              </a:rPr>
              <a:t>users.cs.umn.edu</a:t>
            </a:r>
            <a:r>
              <a:rPr lang="en-US" sz="800" dirty="0">
                <a:latin typeface="+mn-lt"/>
              </a:rPr>
              <a:t>/~</a:t>
            </a:r>
            <a:r>
              <a:rPr lang="en-US" sz="800" dirty="0" err="1">
                <a:latin typeface="+mn-lt"/>
              </a:rPr>
              <a:t>kumar</a:t>
            </a:r>
            <a:r>
              <a:rPr lang="en-US" sz="800" dirty="0">
                <a:latin typeface="+mn-lt"/>
              </a:rPr>
              <a:t>/</a:t>
            </a:r>
            <a:r>
              <a:rPr lang="en-US" sz="800" dirty="0" err="1">
                <a:latin typeface="+mn-lt"/>
              </a:rPr>
              <a:t>dmbook</a:t>
            </a:r>
            <a:r>
              <a:rPr lang="en-US" sz="800" dirty="0">
                <a:latin typeface="+mn-lt"/>
              </a:rPr>
              <a:t>/ch4.pdf</a:t>
            </a:r>
          </a:p>
        </p:txBody>
      </p:sp>
    </p:spTree>
    <p:extLst>
      <p:ext uri="{BB962C8B-B14F-4D97-AF65-F5344CB8AC3E}">
        <p14:creationId xmlns:p14="http://schemas.microsoft.com/office/powerpoint/2010/main" val="3087308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56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machine learning algorithm we are going to learn in this class is K-Nearest Neighbors (KNN)</a:t>
            </a:r>
            <a:endParaRPr lang="en-US" sz="1600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5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Why?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</a:t>
            </a:r>
            <a:r>
              <a:rPr lang="en-US" sz="1600" dirty="0">
                <a:latin typeface=""/>
                <a:cs typeface=""/>
              </a:rPr>
              <a:t>s</a:t>
            </a:r>
            <a:r>
              <a:rPr lang="en-US" sz="1600" dirty="0" smtClean="0">
                <a:latin typeface=""/>
                <a:cs typeface=""/>
              </a:rPr>
              <a:t>imple </a:t>
            </a:r>
            <a:r>
              <a:rPr lang="en-US" sz="1600" dirty="0">
                <a:latin typeface=""/>
                <a:cs typeface=""/>
              </a:rPr>
              <a:t>to understand and </a:t>
            </a:r>
            <a:r>
              <a:rPr lang="en-US" sz="1600" dirty="0" smtClean="0">
                <a:latin typeface=""/>
                <a:cs typeface=""/>
              </a:rPr>
              <a:t>explain.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Model </a:t>
            </a:r>
            <a:r>
              <a:rPr lang="en-US" sz="1600" dirty="0">
                <a:latin typeface=""/>
                <a:cs typeface=""/>
              </a:rPr>
              <a:t>training </a:t>
            </a:r>
            <a:r>
              <a:rPr lang="en-US" sz="1600" dirty="0" smtClean="0">
                <a:latin typeface=""/>
                <a:cs typeface=""/>
              </a:rPr>
              <a:t>is fast.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non</a:t>
            </a:r>
            <a:r>
              <a:rPr lang="en-US" sz="1600" dirty="0">
                <a:latin typeface=""/>
                <a:cs typeface=""/>
              </a:rPr>
              <a:t>-parametric </a:t>
            </a:r>
            <a:r>
              <a:rPr lang="en-US" sz="1600" dirty="0" smtClean="0">
                <a:latin typeface=""/>
                <a:cs typeface=""/>
              </a:rPr>
              <a:t>– so it does </a:t>
            </a:r>
            <a:r>
              <a:rPr lang="en-US" sz="1600" dirty="0">
                <a:latin typeface=""/>
                <a:cs typeface=""/>
              </a:rPr>
              <a:t>not presume a “form” of the “decision boundary</a:t>
            </a:r>
            <a:r>
              <a:rPr lang="en-US" sz="1600" dirty="0" smtClean="0">
                <a:latin typeface=""/>
                <a:cs typeface=""/>
              </a:rPr>
              <a:t>”</a:t>
            </a:r>
            <a:r>
              <a:rPr lang="en-US" sz="1600" dirty="0">
                <a:latin typeface=""/>
                <a:cs typeface=""/>
              </a:rPr>
              <a:t>.</a:t>
            </a:r>
            <a:endParaRPr lang="en-US" sz="1600" dirty="0" smtClean="0">
              <a:latin typeface=""/>
              <a:cs typeface="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In cases with little or indeterminate signal, performs just as well as more complex algorithms.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 don’t I use it as my go-to algorithm?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"/>
                <a:cs typeface=""/>
              </a:rPr>
              <a:t>It is </a:t>
            </a:r>
            <a:r>
              <a:rPr lang="en-US" sz="1600" dirty="0" smtClean="0">
                <a:latin typeface=""/>
                <a:cs typeface=""/>
              </a:rPr>
              <a:t>sensitive </a:t>
            </a:r>
            <a:r>
              <a:rPr lang="en-US" sz="1600" dirty="0">
                <a:latin typeface=""/>
                <a:cs typeface=""/>
              </a:rPr>
              <a:t>to irrelevant </a:t>
            </a:r>
            <a:r>
              <a:rPr lang="en-US" sz="1600" dirty="0" smtClean="0">
                <a:latin typeface=""/>
                <a:cs typeface=""/>
              </a:rPr>
              <a:t>features.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Vanilla implementations do not consider feature importance when making predictions.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Training for the optimal K can be slow.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prediction </a:t>
            </a:r>
            <a:r>
              <a:rPr lang="en-US" sz="1600" dirty="0">
                <a:latin typeface=""/>
                <a:cs typeface=""/>
              </a:rPr>
              <a:t>phase can be slow when n is </a:t>
            </a:r>
            <a:r>
              <a:rPr lang="en-US" sz="1600" dirty="0" smtClean="0">
                <a:latin typeface=""/>
                <a:cs typeface=""/>
              </a:rPr>
              <a:t>large.</a:t>
            </a: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0654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does </a:t>
            </a:r>
            <a:r>
              <a:rPr lang="en-US" dirty="0" err="1" smtClean="0"/>
              <a:t>knn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475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(and trickiest) thing to do is to create a distance matrix using the features (explanatory variables) of each training observation in your dataset.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To create the matrix, you must define a distance function.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Euclidian distance, the triangular distance between two points in a two-dimensional space, is the most popular.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If you have two spatial features that are continuous and of the same magnitude, calculating Euclidian distance is easy: just the find triangular distance per your high school geometry textbook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 have many features not of the same magnitude, or  categorical ones, this is hard to do well!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94407"/>
              </p:ext>
            </p:extLst>
          </p:nvPr>
        </p:nvGraphicFramePr>
        <p:xfrm>
          <a:off x="6662737" y="952500"/>
          <a:ext cx="2286000" cy="3733800"/>
        </p:xfrm>
        <a:graphic>
          <a:graphicData uri="http://schemas.openxmlformats.org/drawingml/2006/table">
            <a:tbl>
              <a:tblPr/>
              <a:tblGrid>
                <a:gridCol w="181428"/>
                <a:gridCol w="350762"/>
                <a:gridCol w="350762"/>
                <a:gridCol w="350762"/>
                <a:gridCol w="350762"/>
                <a:gridCol w="350762"/>
                <a:gridCol w="350762"/>
              </a:tblGrid>
              <a:tr h="533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 bwMode="auto">
          <a:xfrm>
            <a:off x="6357937" y="1181100"/>
            <a:ext cx="0" cy="3657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332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7" y="11049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8737" y="32385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5595937" y="29337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281737" y="2400300"/>
            <a:ext cx="152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434137" y="2781300"/>
            <a:ext cx="3048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490537" y="1028700"/>
            <a:ext cx="381000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Once </a:t>
            </a:r>
            <a:r>
              <a:rPr lang="en-US" sz="1600" dirty="0">
                <a:latin typeface="Helvetica"/>
                <a:cs typeface="Helvetica"/>
              </a:rPr>
              <a:t>that step is over, you </a:t>
            </a:r>
            <a:r>
              <a:rPr lang="en-US" sz="1600" dirty="0" smtClean="0">
                <a:latin typeface="Helvetica"/>
                <a:cs typeface="Helvetica"/>
              </a:rPr>
              <a:t>can use your distance matrix to compute a two-dimensional representation of the data like to the left.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now that we </a:t>
            </a:r>
            <a:r>
              <a:rPr lang="en-US" sz="1600" dirty="0">
                <a:latin typeface="Helvetica"/>
                <a:cs typeface="Helvetica"/>
              </a:rPr>
              <a:t>want to predict the color of 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42863" lvl="1" indent="0" algn="l">
              <a:spcBef>
                <a:spcPts val="800"/>
              </a:spcBef>
            </a:pPr>
            <a:endParaRPr lang="en-US" sz="500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To implement our algorithm, we: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Pick </a:t>
            </a:r>
            <a:r>
              <a:rPr lang="en-US" sz="1600" dirty="0">
                <a:latin typeface="Helvetica"/>
                <a:cs typeface="Helvetica"/>
              </a:rPr>
              <a:t>a value for </a:t>
            </a:r>
            <a:r>
              <a:rPr lang="en-US" sz="1600" dirty="0" smtClean="0">
                <a:latin typeface="Helvetica"/>
                <a:cs typeface="Helvetica"/>
              </a:rPr>
              <a:t>k (3 in this example).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Find the colors </a:t>
            </a:r>
            <a:r>
              <a:rPr lang="en-US" sz="1600" dirty="0">
                <a:latin typeface="Helvetica"/>
                <a:cs typeface="Helvetica"/>
              </a:rPr>
              <a:t>of </a:t>
            </a:r>
            <a:r>
              <a:rPr lang="en-US" sz="1600" dirty="0" smtClean="0">
                <a:latin typeface="Helvetica"/>
                <a:cs typeface="Helvetica"/>
              </a:rPr>
              <a:t>the 3 nearest neighbors.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Assign </a:t>
            </a:r>
            <a:r>
              <a:rPr lang="en-US" sz="1600" dirty="0">
                <a:latin typeface="Helvetica"/>
                <a:cs typeface="Helvetica"/>
              </a:rPr>
              <a:t>the </a:t>
            </a:r>
            <a:r>
              <a:rPr lang="en-US" sz="1600" dirty="0" smtClean="0">
                <a:latin typeface="Helvetica"/>
                <a:cs typeface="Helvetica"/>
              </a:rPr>
              <a:t>frequently occurring color to </a:t>
            </a:r>
            <a:r>
              <a:rPr lang="en-US" sz="1600" dirty="0">
                <a:latin typeface="Helvetica"/>
                <a:cs typeface="Helvetica"/>
              </a:rPr>
              <a:t>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657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But wait, there’s more! 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Before we can do our k-nearest neighbors example, I need to expose you to an additional core concept in data science: </a:t>
            </a:r>
            <a:r>
              <a:rPr lang="en-US" sz="1600" b="1" dirty="0" smtClean="0">
                <a:latin typeface="Helvetica"/>
                <a:cs typeface="Helvetica"/>
              </a:rPr>
              <a:t>cross-validation.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There’s much, much on this in the next section of this class, but for the sake of the in-class exercise, you’ll just need to know that to test the model’s accuracy, we only expose the model to a certain percentage of the data.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training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Then, we test the mode’s accuracy on a hold-out group of the that the model has not seen.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test </a:t>
            </a:r>
            <a:r>
              <a:rPr lang="en-US" sz="1600" dirty="0" smtClean="0">
                <a:latin typeface="Helvetica"/>
                <a:cs typeface="Helvetica"/>
              </a:rPr>
              <a:t>or </a:t>
            </a:r>
            <a:r>
              <a:rPr lang="en-US" sz="1600" b="1" dirty="0" smtClean="0">
                <a:latin typeface="Helvetica"/>
                <a:cs typeface="Helvetica"/>
              </a:rPr>
              <a:t>holdout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9569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IN-CLASS EXERCISE: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70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lvl="1" indent="-3429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Let’s build a K-nearest neighbors model to predict whether a baseball player made it into the Baseball Hall of Fame.  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In Pandas, query the following information and coerce it into a DataFrame using the </a:t>
            </a:r>
            <a:r>
              <a:rPr lang="en-US" sz="1600" dirty="0" err="1" smtClean="0">
                <a:latin typeface="Helvetica"/>
                <a:cs typeface="Helvetica"/>
              </a:rPr>
              <a:t>from_sql</a:t>
            </a:r>
            <a:r>
              <a:rPr lang="en-US" sz="1600" dirty="0" smtClean="0">
                <a:latin typeface="Helvetica"/>
                <a:cs typeface="Helvetica"/>
              </a:rPr>
              <a:t>() method:</a:t>
            </a:r>
          </a:p>
          <a:p>
            <a:pPr marL="1042988" lvl="3" indent="-342900" algn="l">
              <a:spcBef>
                <a:spcPts val="800"/>
              </a:spcBef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In the </a:t>
            </a:r>
            <a:r>
              <a:rPr lang="en-US" sz="1400" dirty="0" err="1" smtClean="0">
                <a:latin typeface="Helvetica"/>
                <a:cs typeface="Helvetica"/>
              </a:rPr>
              <a:t>HallofFame</a:t>
            </a:r>
            <a:r>
              <a:rPr lang="en-US" sz="1400" dirty="0" smtClean="0">
                <a:latin typeface="Helvetica"/>
                <a:cs typeface="Helvetica"/>
              </a:rPr>
              <a:t> table, the player ID, number of ballots, number of votes, and whether the player was inducted for all Hall of Fame votes before the year 2000.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Drop all rows in the DataFrame with </a:t>
            </a:r>
            <a:r>
              <a:rPr lang="en-US" sz="1600" dirty="0" err="1" smtClean="0">
                <a:latin typeface="Helvetica"/>
                <a:cs typeface="Helvetica"/>
              </a:rPr>
              <a:t>NaNs</a:t>
            </a:r>
            <a:r>
              <a:rPr lang="en-US" sz="1600" dirty="0" smtClean="0">
                <a:latin typeface="Helvetica"/>
                <a:cs typeface="Helvetica"/>
              </a:rPr>
              <a:t> in them. </a:t>
            </a:r>
            <a:endParaRPr lang="en-US" sz="1600" dirty="0">
              <a:latin typeface="Helvetica"/>
              <a:cs typeface="Helvetica"/>
            </a:endParaRP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Create a derived feature in Pandas called ‘</a:t>
            </a:r>
            <a:r>
              <a:rPr lang="en-US" sz="1600" dirty="0" err="1" smtClean="0">
                <a:latin typeface="Helvetica"/>
                <a:cs typeface="Helvetica"/>
              </a:rPr>
              <a:t>percent_of_ballots</a:t>
            </a:r>
            <a:r>
              <a:rPr lang="en-US" sz="1600" dirty="0" smtClean="0">
                <a:latin typeface="Helvetica"/>
                <a:cs typeface="Helvetica"/>
              </a:rPr>
              <a:t>’ that shows the percent of ballots the person’s baseball hall of fame candidacy received.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Split the data into training and test groups.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Run a KNN classifier on the training group.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Test the classifier’s accuracy on the test group.</a:t>
            </a:r>
          </a:p>
        </p:txBody>
      </p:sp>
    </p:spTree>
    <p:extLst>
      <p:ext uri="{BB962C8B-B14F-4D97-AF65-F5344CB8AC3E}">
        <p14:creationId xmlns:p14="http://schemas.microsoft.com/office/powerpoint/2010/main" val="707983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machine learning?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Supervised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Learning</a:t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Classification with K-Nearest Neighbors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MODEL EVALUATION 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MODEL EVALUATION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Training error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376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that in the last exercise, we trained </a:t>
            </a:r>
            <a:r>
              <a:rPr lang="en-US" sz="1600" dirty="0">
                <a:latin typeface="Helvetica"/>
                <a:cs typeface="Helvetica"/>
              </a:rPr>
              <a:t>our model using the entire </a:t>
            </a:r>
            <a:r>
              <a:rPr lang="en-US" sz="1600" dirty="0" smtClean="0">
                <a:latin typeface="Helvetica"/>
                <a:cs typeface="Helvetica"/>
              </a:rPr>
              <a:t>dataset.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How </a:t>
            </a:r>
            <a:r>
              <a:rPr lang="en-US" sz="1600" dirty="0">
                <a:latin typeface="Helvetica"/>
                <a:cs typeface="Helvetica"/>
              </a:rPr>
              <a:t>low can we push the training error</a:t>
            </a:r>
            <a:r>
              <a:rPr lang="en-US" sz="1600" dirty="0" smtClean="0">
                <a:latin typeface="Helvetica"/>
                <a:cs typeface="Helvetica"/>
              </a:rPr>
              <a:t>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We could have made </a:t>
            </a:r>
            <a:r>
              <a:rPr lang="en-US" sz="1600" dirty="0">
                <a:latin typeface="Helvetica"/>
                <a:cs typeface="Helvetica"/>
              </a:rPr>
              <a:t>the model arbitrarily complex (</a:t>
            </a:r>
            <a:r>
              <a:rPr lang="en-US" sz="1600" dirty="0" smtClean="0">
                <a:latin typeface="Helvetica"/>
                <a:cs typeface="Helvetica"/>
              </a:rPr>
              <a:t>effectively “</a:t>
            </a:r>
            <a:r>
              <a:rPr lang="en-US" sz="1600" dirty="0">
                <a:latin typeface="Helvetica"/>
                <a:cs typeface="Helvetica"/>
              </a:rPr>
              <a:t>memorizing” the entire training set</a:t>
            </a:r>
            <a:r>
              <a:rPr lang="en-US" sz="1600" dirty="0" smtClean="0">
                <a:latin typeface="Helvetica"/>
                <a:cs typeface="Helvetica"/>
              </a:rPr>
              <a:t>), pushing error </a:t>
            </a:r>
            <a:r>
              <a:rPr lang="en-US" sz="1600" b="1" dirty="0" smtClean="0">
                <a:latin typeface="Helvetica"/>
                <a:cs typeface="Helvetica"/>
              </a:rPr>
              <a:t>all the way down </a:t>
            </a:r>
            <a:r>
              <a:rPr lang="en-US" sz="1600" b="1" dirty="0">
                <a:latin typeface="Helvetica"/>
                <a:cs typeface="Helvetica"/>
              </a:rPr>
              <a:t>to zero!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Does this mean that in the real world, we can predict all future Baseball Hall of Fame votes perfectly?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Hell no! 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</a:t>
            </a:r>
            <a:r>
              <a:rPr lang="en-US" sz="1600" b="1" dirty="0" smtClean="0">
                <a:latin typeface="Helvetica"/>
                <a:cs typeface="Helvetica"/>
              </a:rPr>
              <a:t>overfitting </a:t>
            </a:r>
            <a:r>
              <a:rPr lang="en-US" sz="1600" dirty="0" smtClean="0">
                <a:latin typeface="Helvetica"/>
                <a:cs typeface="Helvetica"/>
              </a:rPr>
              <a:t>the dataset. 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485900"/>
            <a:ext cx="245044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73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537" y="4891326"/>
            <a:ext cx="4287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http://</a:t>
            </a:r>
            <a:r>
              <a:rPr lang="en-US" sz="800" dirty="0" err="1" smtClean="0">
                <a:latin typeface="+mn-lt"/>
              </a:rPr>
              <a:t>www.dtreg.com</a:t>
            </a:r>
            <a:endParaRPr lang="en-US" sz="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20" y="1093140"/>
            <a:ext cx="3997035" cy="38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6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351" y="4891326"/>
            <a:ext cx="6966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http://nbviewer.ipython.org/github/fonnesbeck/Bios366/blob/master/notebooks/Section6_3-Model-Selection-and-Validation.ipynb</a:t>
            </a:r>
            <a:endParaRPr lang="en-US" sz="8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1" y="1028700"/>
            <a:ext cx="7848600" cy="353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41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4899274"/>
            <a:ext cx="6102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latin typeface="+mn-lt"/>
              </a:rPr>
              <a:t>Source: http://</a:t>
            </a:r>
            <a:r>
              <a:rPr lang="en-US" sz="800" dirty="0" err="1">
                <a:latin typeface="+mn-lt"/>
              </a:rPr>
              <a:t>theclevermachine.wordpress.com</a:t>
            </a:r>
            <a:r>
              <a:rPr lang="en-US" sz="800" dirty="0">
                <a:latin typeface="+mn-lt"/>
              </a:rPr>
              <a:t>/2013/04/21/model-selection-underfitting-overfitting-and-the-bias-variance-tradeoff</a:t>
            </a:r>
            <a:r>
              <a:rPr lang="en-US" sz="800" dirty="0" smtClean="0">
                <a:latin typeface="+mn-lt"/>
              </a:rPr>
              <a:t>/</a:t>
            </a:r>
            <a:endParaRPr lang="en-US" dirty="0"/>
          </a:p>
        </p:txBody>
      </p:sp>
      <p:pic>
        <p:nvPicPr>
          <p:cNvPr id="1026" name="Picture 2" descr="http://theclevermachine.files.wordpress.com/2013/04/bias-variance-train-test-err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104900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clevermachine.files.wordpress.com/2013/04/bias-variance-tradeo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97" y="1104899"/>
            <a:ext cx="3517164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9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So, HOW CAN WE MAKE A MODEL THAT GENERALIZES WELL? 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7" y="1485900"/>
            <a:ext cx="1981200" cy="315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4737" y="3818523"/>
            <a:ext cx="7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FDinTextCompPro-Italic"/>
                <a:cs typeface="PFDinTextCompPro-Italic"/>
              </a:rPr>
              <a:t>t</a:t>
            </a:r>
            <a:r>
              <a:rPr lang="en-US" sz="1800" dirty="0" smtClean="0">
                <a:latin typeface="PFDinTextCompPro-Italic"/>
                <a:cs typeface="PFDinTextCompPro-Italic"/>
              </a:rPr>
              <a:t>est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534" y="22945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training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4737" y="1104900"/>
            <a:ext cx="7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dataset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5867400" cy="400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By </a:t>
            </a:r>
            <a:r>
              <a:rPr lang="en-US" sz="1600" dirty="0">
                <a:latin typeface="Helvetica"/>
                <a:cs typeface="Helvetica"/>
              </a:rPr>
              <a:t>splitting the data! Most data scientists use this pipeline</a:t>
            </a:r>
            <a:r>
              <a:rPr lang="en-US" sz="1600" dirty="0" smtClean="0">
                <a:latin typeface="Helvetica"/>
                <a:cs typeface="Helvetica"/>
              </a:rPr>
              <a:t>: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200" dirty="0">
              <a:latin typeface="Helvetica"/>
              <a:cs typeface="Helvetica"/>
            </a:endParaRP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Fit your model on the training dataset.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Test your model on a holdout group.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Tune your model’s parameters by comparing accuracy on 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Chose the model (and tuning parameters) that best predict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Train your final model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the data.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Estimate out-of-sample prediction error.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Make predictions on your on new (out-of-sample) </a:t>
            </a:r>
            <a:r>
              <a:rPr lang="en-US" sz="1600" b="1" dirty="0" smtClean="0">
                <a:latin typeface="Helvetica"/>
                <a:cs typeface="Helvetica"/>
              </a:rPr>
              <a:t>data.</a:t>
            </a: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8413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don’t we just use one holdout group (like we did before?)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8458200" cy="373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</a:t>
            </a:r>
            <a:r>
              <a:rPr lang="en-US" sz="1600" dirty="0">
                <a:latin typeface="Helvetica"/>
                <a:cs typeface="Helvetica"/>
              </a:rPr>
              <a:t>you only do one train-test split, you’ll get a </a:t>
            </a:r>
            <a:r>
              <a:rPr lang="en-US" sz="1600" b="1" dirty="0">
                <a:latin typeface="Helvetica"/>
                <a:cs typeface="Helvetica"/>
              </a:rPr>
              <a:t>high-variance estimate </a:t>
            </a:r>
            <a:r>
              <a:rPr lang="en-US" sz="1600" dirty="0">
                <a:latin typeface="Helvetica"/>
                <a:cs typeface="Helvetica"/>
              </a:rPr>
              <a:t>of out-of-sample accuracy.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Why? </a:t>
            </a:r>
            <a:r>
              <a:rPr lang="en-US" sz="1600" dirty="0">
                <a:latin typeface="Helvetica"/>
                <a:cs typeface="Helvetica"/>
              </a:rPr>
              <a:t>Because accuracy depends on the particularities of your hold-out test! </a:t>
            </a: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We use </a:t>
            </a:r>
            <a:r>
              <a:rPr lang="en-US" sz="1600" b="1" dirty="0">
                <a:latin typeface="Helvetica"/>
                <a:cs typeface="Helvetica"/>
              </a:rPr>
              <a:t>cross-validation (CV) </a:t>
            </a:r>
            <a:r>
              <a:rPr lang="en-US" sz="1600" dirty="0">
                <a:latin typeface="Helvetica"/>
                <a:cs typeface="Helvetica"/>
              </a:rPr>
              <a:t>to get around this issue. 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The most popular type of CV is called </a:t>
            </a:r>
            <a:r>
              <a:rPr lang="en-US" sz="1600" b="1" dirty="0">
                <a:latin typeface="Helvetica"/>
                <a:cs typeface="Helvetica"/>
              </a:rPr>
              <a:t>K-fold cross validation.  </a:t>
            </a:r>
            <a:r>
              <a:rPr lang="en-US" sz="1600" dirty="0">
                <a:latin typeface="Helvetica"/>
                <a:cs typeface="Helvetica"/>
              </a:rPr>
              <a:t>In K-fold CV, you: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Randomly split the dataset into K equal partitions.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Use partition 1 as a test set and combine all other partitions into a training set.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Calculate test set error.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Repeat steps 2-3 using a different partition as the test set at each iteration.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Take the average test set error as the estimate of OOS accuracy</a:t>
            </a:r>
            <a:r>
              <a:rPr lang="en-US" sz="1600" dirty="0" smtClean="0">
                <a:latin typeface="PFDinTextCompPro-Italic"/>
                <a:cs typeface="PFDinTextCompPro-Italic"/>
              </a:rPr>
              <a:t>.</a:t>
            </a:r>
            <a:endParaRPr lang="en-US" sz="16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1299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CROSS-VALIDATION IN A NUTSHELL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028700"/>
            <a:ext cx="7424738" cy="37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FEATURES OF K-FOLD CROSS-VALIDATION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8458200" cy="3395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K- fold CV gives a </a:t>
            </a:r>
            <a:r>
              <a:rPr lang="en-US" sz="1600" b="1" dirty="0">
                <a:latin typeface="Helvetica"/>
                <a:cs typeface="Helvetica"/>
              </a:rPr>
              <a:t>m</a:t>
            </a:r>
            <a:r>
              <a:rPr lang="en-US" sz="1600" b="1" dirty="0" smtClean="0">
                <a:latin typeface="Helvetica"/>
                <a:cs typeface="Helvetica"/>
              </a:rPr>
              <a:t>ore </a:t>
            </a:r>
            <a:r>
              <a:rPr lang="en-US" sz="1600" b="1" dirty="0">
                <a:latin typeface="Helvetica"/>
                <a:cs typeface="Helvetica"/>
              </a:rPr>
              <a:t>accurate estimate </a:t>
            </a:r>
            <a:r>
              <a:rPr lang="en-US" sz="1600" dirty="0">
                <a:latin typeface="Helvetica"/>
                <a:cs typeface="Helvetica"/>
              </a:rPr>
              <a:t>of </a:t>
            </a:r>
            <a:r>
              <a:rPr lang="en-US" sz="1600" dirty="0" smtClean="0">
                <a:latin typeface="Helvetica"/>
                <a:cs typeface="Helvetica"/>
              </a:rPr>
              <a:t>out-of-sample (OOS) </a:t>
            </a:r>
            <a:r>
              <a:rPr lang="en-US" sz="1600" dirty="0">
                <a:latin typeface="Helvetica"/>
                <a:cs typeface="Helvetica"/>
              </a:rPr>
              <a:t>prediction error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As you use each record in our dataset for both training and testing, the model is exposed to the </a:t>
            </a:r>
            <a:r>
              <a:rPr lang="en-US" sz="1600" b="1" dirty="0" smtClean="0">
                <a:latin typeface="Helvetica"/>
                <a:cs typeface="Helvetica"/>
              </a:rPr>
              <a:t>full range of data</a:t>
            </a:r>
            <a:r>
              <a:rPr lang="en-US" sz="1600" dirty="0" smtClean="0">
                <a:latin typeface="Helvetica"/>
                <a:cs typeface="Helvetica"/>
              </a:rPr>
              <a:t>,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smtClean="0">
                <a:latin typeface="Helvetica"/>
                <a:cs typeface="Helvetica"/>
              </a:rPr>
              <a:t>allowing the data scientist to understand better how it reacts in different situations pertaining to the data. </a:t>
            </a: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endParaRPr lang="en-US" sz="400" dirty="0" smtClean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K-fold CV can be </a:t>
            </a:r>
            <a:r>
              <a:rPr lang="en-US" sz="1600" dirty="0">
                <a:latin typeface="Helvetica"/>
                <a:cs typeface="Helvetica"/>
              </a:rPr>
              <a:t>used for parameter tuning and model </a:t>
            </a:r>
            <a:r>
              <a:rPr lang="en-US" sz="1600" dirty="0" smtClean="0">
                <a:latin typeface="Helvetica"/>
                <a:cs typeface="Helvetica"/>
              </a:rPr>
              <a:t>selection.</a:t>
            </a: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endParaRPr lang="en-US" sz="400" dirty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However, K-fold CV </a:t>
            </a:r>
            <a:r>
              <a:rPr lang="en-US" sz="1600" b="1" dirty="0" smtClean="0">
                <a:latin typeface="Helvetica"/>
                <a:cs typeface="Helvetica"/>
              </a:rPr>
              <a:t>presents a tradeoff </a:t>
            </a:r>
            <a:r>
              <a:rPr lang="en-US" sz="1600" dirty="0">
                <a:latin typeface="Helvetica"/>
                <a:cs typeface="Helvetica"/>
              </a:rPr>
              <a:t>between </a:t>
            </a:r>
            <a:r>
              <a:rPr lang="en-US" sz="1600" dirty="0" smtClean="0">
                <a:latin typeface="Helvetica"/>
                <a:cs typeface="Helvetica"/>
              </a:rPr>
              <a:t>accuracy, efficiency, </a:t>
            </a:r>
            <a:r>
              <a:rPr lang="en-US" sz="1600" dirty="0">
                <a:latin typeface="Helvetica"/>
                <a:cs typeface="Helvetica"/>
              </a:rPr>
              <a:t>and computational expense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10</a:t>
            </a:r>
            <a:r>
              <a:rPr lang="en-US" sz="1600" dirty="0">
                <a:latin typeface="Helvetica"/>
                <a:cs typeface="Helvetica"/>
              </a:rPr>
              <a:t>-fold CV is </a:t>
            </a:r>
            <a:r>
              <a:rPr lang="en-US" sz="1600" dirty="0" smtClean="0">
                <a:latin typeface="Helvetica"/>
                <a:cs typeface="Helvetica"/>
              </a:rPr>
              <a:t>ten times </a:t>
            </a:r>
            <a:r>
              <a:rPr lang="en-US" sz="1600" dirty="0">
                <a:latin typeface="Helvetica"/>
                <a:cs typeface="Helvetica"/>
              </a:rPr>
              <a:t>more expensive than a single train/test </a:t>
            </a:r>
            <a:r>
              <a:rPr lang="en-US" sz="1600" dirty="0" smtClean="0">
                <a:latin typeface="Helvetica"/>
                <a:cs typeface="Helvetica"/>
              </a:rPr>
              <a:t>split.</a:t>
            </a:r>
          </a:p>
          <a:p>
            <a:pPr marL="828675" lvl="2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 Especially when the dataset is large, you may not be able to do this in a reasonable period of time (say, overnight!).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9520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In-class exercise: K-Fold CV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8458200" cy="2821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Continue with your work on the Hall of Fame dataset.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First, verify that a different test/train split will give you different accuracy results each time you try it. 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Next, use 10-fold cross validation to score our model.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Next, use a ‘for’ loop to use cross validation to tune the model for the optimal number of K .</a:t>
            </a: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Use </a:t>
            </a:r>
            <a:r>
              <a:rPr lang="en-US" sz="1600" dirty="0" err="1" smtClean="0">
                <a:latin typeface="Helvetica"/>
                <a:cs typeface="Helvetica"/>
              </a:rPr>
              <a:t>scikit-learn’s</a:t>
            </a:r>
            <a:r>
              <a:rPr lang="en-US" sz="1600" dirty="0" smtClean="0">
                <a:latin typeface="Helvetica"/>
                <a:cs typeface="Helvetica"/>
              </a:rPr>
              <a:t> grid search to automatically find the optimal number of K.</a:t>
            </a:r>
            <a:endParaRPr lang="en-US" sz="1600" dirty="0">
              <a:latin typeface="Helvetica"/>
              <a:cs typeface="Helvetica"/>
            </a:endParaRPr>
          </a:p>
          <a:p>
            <a:pPr marL="500063" lvl="1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Compare accuracy of grid search optimized model with data from 2000 onwards against its estimated accuracy on out-of-bag data. </a:t>
            </a:r>
          </a:p>
        </p:txBody>
      </p:sp>
    </p:spTree>
    <p:extLst>
      <p:ext uri="{BB962C8B-B14F-4D97-AF65-F5344CB8AC3E}">
        <p14:creationId xmlns:p14="http://schemas.microsoft.com/office/powerpoint/2010/main" val="2447779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machine learning?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SUPERVISED LEARNING, KNN, AND MODEL EVALUATION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07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0537" y="1133713"/>
            <a:ext cx="541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4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algn="l"/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400" dirty="0"/>
          </a:p>
          <a:p>
            <a:pPr marL="285750" indent="-285750" algn="l"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14337" y="1334512"/>
            <a:ext cx="5638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Arthur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Lee Samuel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(1901-1990): “Machine learning is the field of study that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gives computers the ability to learn without being explicitly programmed.”</a:t>
            </a: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Using statistical methods,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machine learning allows a program or function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to extract a structure that best describes data.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 (called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representation)</a:t>
            </a: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This structure is then used to do things like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visualize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and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make predictions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on new or existing data. 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(called generalization)</a:t>
            </a: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7837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So, How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does an algorithm represent the data?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70" y="1291444"/>
            <a:ext cx="4150480" cy="30375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0537" y="1104900"/>
            <a:ext cx="4343400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90537" y="1038715"/>
            <a:ext cx="4343400" cy="311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Simply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put, it depends on your algorithm</a:t>
            </a: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!</a:t>
            </a:r>
          </a:p>
          <a:p>
            <a:pPr marL="342900" indent="-342900" algn="l"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Some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examples: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Linear regression   -&gt;   linear equation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Decision trees  -&gt;  list of tree splits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Clustering - &gt; distance matrix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Are all representations created equal?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No!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Prediction: we use quantitative measures to determine predictive accuracy. 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Description: we qualitatively evaluate usefulness in describing what we want. </a:t>
            </a: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its advantages over other techniques? 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06" y="1338385"/>
            <a:ext cx="2646148" cy="34241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537" y="1028700"/>
            <a:ext cx="5181600" cy="415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the computer to be flexible to changes in the data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instantaneous response and feedback thousands of times faster than what’s done by a human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it to micro-target predictions and data served to millions of people at a time.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decisions on the data to be made with less bias (but beware – bias is still there!)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8256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the main tools used in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502002" y="1028700"/>
            <a:ext cx="1691394" cy="322634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Classification</a:t>
            </a: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9" y="1515255"/>
            <a:ext cx="3279778" cy="15681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90" y="1363119"/>
            <a:ext cx="3180070" cy="1787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09" y="3436833"/>
            <a:ext cx="2644881" cy="20114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72" y="3851128"/>
            <a:ext cx="2036533" cy="13142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15511" y="963009"/>
            <a:ext cx="1481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Regression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7467" y="3360255"/>
            <a:ext cx="1339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Clustering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2683" y="3294564"/>
            <a:ext cx="3078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Dimensionality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Reduction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7847" y="3219039"/>
            <a:ext cx="800196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8756" y="1037669"/>
            <a:ext cx="0" cy="42140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824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0537" y="495300"/>
            <a:ext cx="7467600" cy="305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WHAT ARE THE MAIN APPLICATIONS OF MACHINE LEARNING? 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41" y="933720"/>
            <a:ext cx="3018170" cy="3924626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8650288" y="495300"/>
            <a:ext cx="254000" cy="3111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28613" indent="128588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57225" indent="257175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985838" indent="385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316038" indent="512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>
              <a:defRPr/>
            </a:pPr>
            <a:fld id="{BD5AD749-DAD1-6A4A-A2AA-CB20EAD0AEB7}" type="slidenum">
              <a:rPr lang="en-US" sz="2300" smtClean="0">
                <a:latin typeface="PFDinTextCompPro-Bold"/>
                <a:cs typeface="PFDinTextCompPro-Bold"/>
              </a:rPr>
              <a:pPr algn="r">
                <a:defRPr/>
              </a:pPr>
              <a:t>8</a:t>
            </a:fld>
            <a:endParaRPr lang="en-US" sz="2300" b="1" dirty="0">
              <a:latin typeface="PFDinTextCompPro-Bold"/>
              <a:cs typeface="PFDinTextCompPro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537" y="818335"/>
            <a:ext cx="5181600" cy="546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Recommendation Systems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Fraud Detection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Site Customization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Time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Series Analysis &amp; Automated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Forecasting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Systems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and Process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Simulation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Natural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Language Processing &amp; Textual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Analysis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Deep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Learning and Artificial Intelligence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20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20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20218" y="952500"/>
            <a:ext cx="4618519" cy="3437043"/>
          </a:xfrm>
        </p:spPr>
        <p:txBody>
          <a:bodyPr/>
          <a:lstStyle/>
          <a:p>
            <a:endParaRPr lang="en-US" sz="1400" dirty="0">
              <a:solidFill>
                <a:srgbClr val="2C2C2E"/>
              </a:solidFill>
            </a:endParaRPr>
          </a:p>
          <a:p>
            <a:endParaRPr lang="en-US" sz="1400" b="1" dirty="0">
              <a:solidFill>
                <a:srgbClr val="2C2C2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82" r="48296"/>
          <a:stretch/>
        </p:blipFill>
        <p:spPr>
          <a:xfrm>
            <a:off x="6467125" y="1098495"/>
            <a:ext cx="1855609" cy="3517071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490537" y="495300"/>
            <a:ext cx="7467600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2"/>
                </a:solidFill>
                <a:latin typeface="Helvetica"/>
                <a:ea typeface="+mn-ea"/>
                <a:cs typeface="Helvetica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SO, WHAT ROLE DO I PLAY IN ALL OF THIS?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537" y="1104900"/>
            <a:ext cx="518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Remember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, since we’re using machine learning models,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you yourself are not setting the rules it will use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to make </a:t>
            </a: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decisions.</a:t>
            </a: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Think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of yourself more like a general or </a:t>
            </a: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referee–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you does not tell the computer to make decisions, but provides the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structure and constraints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that guides the computer how to make its decisions. </a:t>
            </a:r>
          </a:p>
          <a:p>
            <a:pPr algn="l"/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85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11176</TotalTime>
  <Pages>0</Pages>
  <Words>2074</Words>
  <Characters>0</Characters>
  <Application>Microsoft Macintosh PowerPoint</Application>
  <PresentationFormat>Custom</PresentationFormat>
  <Lines>0</Lines>
  <Paragraphs>294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GA_Instructor_Template_Deck</vt:lpstr>
      <vt:lpstr>Agenda</vt:lpstr>
      <vt:lpstr>DATA SCIENCE machine learning / KNN</vt:lpstr>
      <vt:lpstr> I. what is machine learning? iI. Supervised Learning iii. Classification with K-Nearest Neighbors Iv. MODEL EVALUATION  </vt:lpstr>
      <vt:lpstr>I. 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Supervised Learning</vt:lpstr>
      <vt:lpstr>PowerPoint Presentation</vt:lpstr>
      <vt:lpstr>III. Supervised learning example:  Classification with K-Nearest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1074</cp:revision>
  <dcterms:modified xsi:type="dcterms:W3CDTF">2015-02-01T04:10:16Z</dcterms:modified>
</cp:coreProperties>
</file>